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7102475" cy="9388475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สไตล์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202B0CA-FC54-4496-8BCA-5EF66A818D29}" styleName="สไตล์สีเข้ม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สไตล์สีปานกลาง 1 - เน้น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660"/>
  </p:normalViewPr>
  <p:slideViewPr>
    <p:cSldViewPr snapToGrid="0">
      <p:cViewPr>
        <p:scale>
          <a:sx n="39" d="100"/>
          <a:sy n="39" d="100"/>
        </p:scale>
        <p:origin x="1656" y="43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607211E-FC85-2C75-B4CD-66A9947097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A79825DF-ED90-A9BB-1FD2-A53E365DC1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7B626C9C-2068-CACF-9753-18378E4F3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4CB2B893-4B35-54F9-1812-D2280CC3E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8374D71A-1AA0-4543-B93D-B4F162488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25927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057065D-D55C-8334-5D66-F37CC6CCF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6AA855D3-966A-71EE-204B-68232501C3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68710DEA-61D0-D2C8-4EFD-A0142CE88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16F5DE07-1C9D-AC28-E470-DA9C7ECA1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20151A10-B326-5A33-ABFD-E1ACDC9C6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52827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7F71518B-ACD1-748F-F613-CD187DFDF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A19EE8ED-462D-3AD8-68F0-6BDA5AFC7A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F8CE6CCE-A4C1-2EB4-47D6-EC1625ACB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A3F56B3E-9CD4-C4FB-21ED-64D79C31E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CE8440DC-3055-54DC-FAA2-06BAAE42D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84705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D9D36AD-69E8-15CF-BF6B-8ADC54F8D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A1F33533-F524-193B-5B9C-FF1501F909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BB17D38E-BEDB-C868-AED6-2AD0FEECD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59F23F7B-0446-5087-FC7A-0306C44D5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25C4339C-0C41-1181-B472-0A9C1617C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19871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CC504B0-E162-27B8-1B6D-354F291ED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F74F7746-EF34-46EB-B3B2-DFEE68E59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2FB006A2-3B31-5171-62F3-F5685734C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83022500-5E0D-D450-0BFF-EC958F554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EAFC5408-5847-0F7C-4A80-509F6E2A6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53487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DC37EBE-B902-E7F7-D3F6-6095C909F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424DCF8C-FF7D-63F7-2B3E-8C7AAFB506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8D0C26F3-9734-9EFF-5B90-559D4045C4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59CD61BE-F773-1CA0-9499-AC83E08D7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09B1ABFB-83B1-2958-56E2-379E2A0B7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2092FD33-448A-CC04-BF8A-487935FB6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71396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6026119-585D-AAAE-1716-60F1BF5F0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58B86074-58CA-8FCD-B2D3-E92692F1CD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FAC2133E-C95F-204F-5A4B-A2A650E4B7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020CEB48-77D5-7A36-57C5-53464DE207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B105629A-4037-B6DE-4F6D-582DBAEA54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3A3702FC-DED7-D83D-3DED-E92EA83B9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BFDD2283-180B-C01A-D583-9AA5402D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E0C16DEE-E74D-A5FC-0483-10DBDCE49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22175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C246272-F3D8-FF56-6E61-9952ED32A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3BE9A659-5A1C-BB77-9093-61A303D9A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C9B61B0E-7F0E-984C-8984-C30BC239B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364D49BD-B20E-AC1D-D7A1-68D288ADA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79835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8FAD8574-AB64-64B0-15E8-D5F306651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A3E5C6FD-3E26-88BE-E7E1-3783D64B3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8E8E82F2-ACE9-D988-ECCF-FA83CC50F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35309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DAA885D-5D35-E4CA-0AD7-71175F190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8144E166-AED7-6A8F-1435-EC869E83F2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F41B69E1-9CCF-1F45-D2D7-480A72804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1CBE6BBB-D578-0A3D-C991-3258CAAB4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CF66B7FA-01D9-7A72-6DAE-E881C728F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946FB5B4-FE78-CD28-40E7-1536432A1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13192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06EF4A0-1CAE-0498-082A-0BCACC56D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4E9F9934-41CE-0EBD-B71E-938D9AB935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A8923CE8-6869-D9C6-9A9A-266E070F91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EE523CEA-DBFE-D092-9D1D-18E87200E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C773A6B1-7D3F-C584-E17A-ED80C3D56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CB7D8933-A3C4-2BCA-122C-7AD948C4D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07391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4FAFE"/>
            </a:gs>
            <a:gs pos="87500">
              <a:srgbClr val="1C6B9C"/>
            </a:gs>
            <a:gs pos="75000">
              <a:srgbClr val="317DA9"/>
            </a:gs>
            <a:gs pos="50000">
              <a:srgbClr val="5BA1C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A39EF2D5-2595-C901-688C-AA0BAF078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1AB606BE-771A-3475-292F-93D486F058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D6D93BCD-B015-EE5F-C9FB-95E249280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4934608-2019-4179-AC64-500EC2B094C9}" type="datetimeFigureOut">
              <a:rPr lang="th-TH" smtClean="0"/>
              <a:t>22/05/68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05F88048-5DCB-81C3-DA93-20E259E32D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8ABEEB65-9389-23D1-103E-283F44114B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9A4CEC-D666-4A6C-B179-C7C6031F687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0538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2">
            <a:extLst>
              <a:ext uri="{FF2B5EF4-FFF2-40B4-BE49-F238E27FC236}">
                <a16:creationId xmlns:a16="http://schemas.microsoft.com/office/drawing/2014/main" id="{DA2E7C1E-2B5A-4BBA-AE51-1CD8C19309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id="{43DF76B1-5174-4FAF-9D19-FFEE984268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38200" y="720953"/>
            <a:ext cx="10515600" cy="5416094"/>
          </a:xfrm>
          <a:custGeom>
            <a:avLst/>
            <a:gdLst>
              <a:gd name="connsiteX0" fmla="*/ 0 w 10515600"/>
              <a:gd name="connsiteY0" fmla="*/ 0 h 5416094"/>
              <a:gd name="connsiteX1" fmla="*/ 552069 w 10515600"/>
              <a:gd name="connsiteY1" fmla="*/ 0 h 5416094"/>
              <a:gd name="connsiteX2" fmla="*/ 893826 w 10515600"/>
              <a:gd name="connsiteY2" fmla="*/ 0 h 5416094"/>
              <a:gd name="connsiteX3" fmla="*/ 1761363 w 10515600"/>
              <a:gd name="connsiteY3" fmla="*/ 0 h 5416094"/>
              <a:gd name="connsiteX4" fmla="*/ 2313432 w 10515600"/>
              <a:gd name="connsiteY4" fmla="*/ 0 h 5416094"/>
              <a:gd name="connsiteX5" fmla="*/ 2865501 w 10515600"/>
              <a:gd name="connsiteY5" fmla="*/ 0 h 5416094"/>
              <a:gd name="connsiteX6" fmla="*/ 3733038 w 10515600"/>
              <a:gd name="connsiteY6" fmla="*/ 0 h 5416094"/>
              <a:gd name="connsiteX7" fmla="*/ 4179951 w 10515600"/>
              <a:gd name="connsiteY7" fmla="*/ 0 h 5416094"/>
              <a:gd name="connsiteX8" fmla="*/ 5047488 w 10515600"/>
              <a:gd name="connsiteY8" fmla="*/ 0 h 5416094"/>
              <a:gd name="connsiteX9" fmla="*/ 5915025 w 10515600"/>
              <a:gd name="connsiteY9" fmla="*/ 0 h 5416094"/>
              <a:gd name="connsiteX10" fmla="*/ 6572250 w 10515600"/>
              <a:gd name="connsiteY10" fmla="*/ 0 h 5416094"/>
              <a:gd name="connsiteX11" fmla="*/ 7439787 w 10515600"/>
              <a:gd name="connsiteY11" fmla="*/ 0 h 5416094"/>
              <a:gd name="connsiteX12" fmla="*/ 7991856 w 10515600"/>
              <a:gd name="connsiteY12" fmla="*/ 0 h 5416094"/>
              <a:gd name="connsiteX13" fmla="*/ 8543925 w 10515600"/>
              <a:gd name="connsiteY13" fmla="*/ 0 h 5416094"/>
              <a:gd name="connsiteX14" fmla="*/ 9306306 w 10515600"/>
              <a:gd name="connsiteY14" fmla="*/ 0 h 5416094"/>
              <a:gd name="connsiteX15" fmla="*/ 9858375 w 10515600"/>
              <a:gd name="connsiteY15" fmla="*/ 0 h 5416094"/>
              <a:gd name="connsiteX16" fmla="*/ 10515600 w 10515600"/>
              <a:gd name="connsiteY16" fmla="*/ 0 h 5416094"/>
              <a:gd name="connsiteX17" fmla="*/ 10515600 w 10515600"/>
              <a:gd name="connsiteY17" fmla="*/ 785334 h 5416094"/>
              <a:gd name="connsiteX18" fmla="*/ 10515600 w 10515600"/>
              <a:gd name="connsiteY18" fmla="*/ 1516506 h 5416094"/>
              <a:gd name="connsiteX19" fmla="*/ 10515600 w 10515600"/>
              <a:gd name="connsiteY19" fmla="*/ 2247679 h 5416094"/>
              <a:gd name="connsiteX20" fmla="*/ 10515600 w 10515600"/>
              <a:gd name="connsiteY20" fmla="*/ 2762208 h 5416094"/>
              <a:gd name="connsiteX21" fmla="*/ 10515600 w 10515600"/>
              <a:gd name="connsiteY21" fmla="*/ 3330898 h 5416094"/>
              <a:gd name="connsiteX22" fmla="*/ 10515600 w 10515600"/>
              <a:gd name="connsiteY22" fmla="*/ 4062071 h 5416094"/>
              <a:gd name="connsiteX23" fmla="*/ 10515600 w 10515600"/>
              <a:gd name="connsiteY23" fmla="*/ 4684921 h 5416094"/>
              <a:gd name="connsiteX24" fmla="*/ 10515600 w 10515600"/>
              <a:gd name="connsiteY24" fmla="*/ 5416094 h 5416094"/>
              <a:gd name="connsiteX25" fmla="*/ 9753219 w 10515600"/>
              <a:gd name="connsiteY25" fmla="*/ 5416094 h 5416094"/>
              <a:gd name="connsiteX26" fmla="*/ 9411462 w 10515600"/>
              <a:gd name="connsiteY26" fmla="*/ 5416094 h 5416094"/>
              <a:gd name="connsiteX27" fmla="*/ 8754237 w 10515600"/>
              <a:gd name="connsiteY27" fmla="*/ 5416094 h 5416094"/>
              <a:gd name="connsiteX28" fmla="*/ 8307324 w 10515600"/>
              <a:gd name="connsiteY28" fmla="*/ 5416094 h 5416094"/>
              <a:gd name="connsiteX29" fmla="*/ 7544943 w 10515600"/>
              <a:gd name="connsiteY29" fmla="*/ 5416094 h 5416094"/>
              <a:gd name="connsiteX30" fmla="*/ 7098030 w 10515600"/>
              <a:gd name="connsiteY30" fmla="*/ 5416094 h 5416094"/>
              <a:gd name="connsiteX31" fmla="*/ 6335649 w 10515600"/>
              <a:gd name="connsiteY31" fmla="*/ 5416094 h 5416094"/>
              <a:gd name="connsiteX32" fmla="*/ 5993892 w 10515600"/>
              <a:gd name="connsiteY32" fmla="*/ 5416094 h 5416094"/>
              <a:gd name="connsiteX33" fmla="*/ 5231511 w 10515600"/>
              <a:gd name="connsiteY33" fmla="*/ 5416094 h 5416094"/>
              <a:gd name="connsiteX34" fmla="*/ 4784598 w 10515600"/>
              <a:gd name="connsiteY34" fmla="*/ 5416094 h 5416094"/>
              <a:gd name="connsiteX35" fmla="*/ 4442841 w 10515600"/>
              <a:gd name="connsiteY35" fmla="*/ 5416094 h 5416094"/>
              <a:gd name="connsiteX36" fmla="*/ 3995928 w 10515600"/>
              <a:gd name="connsiteY36" fmla="*/ 5416094 h 5416094"/>
              <a:gd name="connsiteX37" fmla="*/ 3233547 w 10515600"/>
              <a:gd name="connsiteY37" fmla="*/ 5416094 h 5416094"/>
              <a:gd name="connsiteX38" fmla="*/ 2786634 w 10515600"/>
              <a:gd name="connsiteY38" fmla="*/ 5416094 h 5416094"/>
              <a:gd name="connsiteX39" fmla="*/ 2444877 w 10515600"/>
              <a:gd name="connsiteY39" fmla="*/ 5416094 h 5416094"/>
              <a:gd name="connsiteX40" fmla="*/ 1997964 w 10515600"/>
              <a:gd name="connsiteY40" fmla="*/ 5416094 h 5416094"/>
              <a:gd name="connsiteX41" fmla="*/ 1445895 w 10515600"/>
              <a:gd name="connsiteY41" fmla="*/ 5416094 h 5416094"/>
              <a:gd name="connsiteX42" fmla="*/ 788670 w 10515600"/>
              <a:gd name="connsiteY42" fmla="*/ 5416094 h 5416094"/>
              <a:gd name="connsiteX43" fmla="*/ 0 w 10515600"/>
              <a:gd name="connsiteY43" fmla="*/ 5416094 h 5416094"/>
              <a:gd name="connsiteX44" fmla="*/ 0 w 10515600"/>
              <a:gd name="connsiteY44" fmla="*/ 4630760 h 5416094"/>
              <a:gd name="connsiteX45" fmla="*/ 0 w 10515600"/>
              <a:gd name="connsiteY45" fmla="*/ 3953749 h 5416094"/>
              <a:gd name="connsiteX46" fmla="*/ 0 w 10515600"/>
              <a:gd name="connsiteY46" fmla="*/ 3276737 h 5416094"/>
              <a:gd name="connsiteX47" fmla="*/ 0 w 10515600"/>
              <a:gd name="connsiteY47" fmla="*/ 2599725 h 5416094"/>
              <a:gd name="connsiteX48" fmla="*/ 0 w 10515600"/>
              <a:gd name="connsiteY48" fmla="*/ 1922713 h 5416094"/>
              <a:gd name="connsiteX49" fmla="*/ 0 w 10515600"/>
              <a:gd name="connsiteY49" fmla="*/ 1299863 h 5416094"/>
              <a:gd name="connsiteX50" fmla="*/ 0 w 10515600"/>
              <a:gd name="connsiteY50" fmla="*/ 0 h 541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15600" h="5416094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24919" y="196329"/>
                  <a:pt x="10549062" y="488432"/>
                  <a:pt x="10515600" y="785334"/>
                </a:cubicBezTo>
                <a:cubicBezTo>
                  <a:pt x="10482138" y="1082236"/>
                  <a:pt x="10536385" y="1323726"/>
                  <a:pt x="10515600" y="1516506"/>
                </a:cubicBezTo>
                <a:cubicBezTo>
                  <a:pt x="10494815" y="1709286"/>
                  <a:pt x="10546328" y="2097632"/>
                  <a:pt x="10515600" y="2247679"/>
                </a:cubicBezTo>
                <a:cubicBezTo>
                  <a:pt x="10484872" y="2397726"/>
                  <a:pt x="10491771" y="2577292"/>
                  <a:pt x="10515600" y="2762208"/>
                </a:cubicBezTo>
                <a:cubicBezTo>
                  <a:pt x="10539429" y="2947124"/>
                  <a:pt x="10511007" y="3105736"/>
                  <a:pt x="10515600" y="3330898"/>
                </a:cubicBezTo>
                <a:cubicBezTo>
                  <a:pt x="10520194" y="3556060"/>
                  <a:pt x="10497393" y="3882611"/>
                  <a:pt x="10515600" y="4062071"/>
                </a:cubicBezTo>
                <a:cubicBezTo>
                  <a:pt x="10533807" y="4241531"/>
                  <a:pt x="10544791" y="4505155"/>
                  <a:pt x="10515600" y="4684921"/>
                </a:cubicBezTo>
                <a:cubicBezTo>
                  <a:pt x="10486410" y="4864687"/>
                  <a:pt x="10497356" y="5246484"/>
                  <a:pt x="10515600" y="5416094"/>
                </a:cubicBezTo>
                <a:cubicBezTo>
                  <a:pt x="10245623" y="5445692"/>
                  <a:pt x="10029676" y="5415505"/>
                  <a:pt x="9753219" y="5416094"/>
                </a:cubicBezTo>
                <a:cubicBezTo>
                  <a:pt x="9476762" y="5416683"/>
                  <a:pt x="9553148" y="5422760"/>
                  <a:pt x="9411462" y="5416094"/>
                </a:cubicBezTo>
                <a:cubicBezTo>
                  <a:pt x="9269776" y="5409428"/>
                  <a:pt x="8927709" y="5385012"/>
                  <a:pt x="8754237" y="5416094"/>
                </a:cubicBezTo>
                <a:cubicBezTo>
                  <a:pt x="8580766" y="5447176"/>
                  <a:pt x="8413264" y="5410024"/>
                  <a:pt x="8307324" y="5416094"/>
                </a:cubicBezTo>
                <a:cubicBezTo>
                  <a:pt x="8201384" y="5422164"/>
                  <a:pt x="7912690" y="5421686"/>
                  <a:pt x="7544943" y="5416094"/>
                </a:cubicBezTo>
                <a:cubicBezTo>
                  <a:pt x="7177196" y="5410502"/>
                  <a:pt x="7304235" y="5418502"/>
                  <a:pt x="7098030" y="5416094"/>
                </a:cubicBezTo>
                <a:cubicBezTo>
                  <a:pt x="6891825" y="5413686"/>
                  <a:pt x="6541479" y="5434609"/>
                  <a:pt x="6335649" y="5416094"/>
                </a:cubicBezTo>
                <a:cubicBezTo>
                  <a:pt x="6129819" y="5397579"/>
                  <a:pt x="6106541" y="5402791"/>
                  <a:pt x="5993892" y="5416094"/>
                </a:cubicBezTo>
                <a:cubicBezTo>
                  <a:pt x="5881243" y="5429397"/>
                  <a:pt x="5545248" y="5437743"/>
                  <a:pt x="5231511" y="5416094"/>
                </a:cubicBezTo>
                <a:cubicBezTo>
                  <a:pt x="4917774" y="5394445"/>
                  <a:pt x="4963237" y="5426599"/>
                  <a:pt x="4784598" y="5416094"/>
                </a:cubicBezTo>
                <a:cubicBezTo>
                  <a:pt x="4605959" y="5405589"/>
                  <a:pt x="4605904" y="5406658"/>
                  <a:pt x="4442841" y="5416094"/>
                </a:cubicBezTo>
                <a:cubicBezTo>
                  <a:pt x="4279778" y="5425530"/>
                  <a:pt x="4177180" y="5426138"/>
                  <a:pt x="3995928" y="5416094"/>
                </a:cubicBezTo>
                <a:cubicBezTo>
                  <a:pt x="3814676" y="5406050"/>
                  <a:pt x="3516440" y="5429234"/>
                  <a:pt x="3233547" y="5416094"/>
                </a:cubicBezTo>
                <a:cubicBezTo>
                  <a:pt x="2950654" y="5402954"/>
                  <a:pt x="2884354" y="5436103"/>
                  <a:pt x="2786634" y="5416094"/>
                </a:cubicBezTo>
                <a:cubicBezTo>
                  <a:pt x="2688914" y="5396085"/>
                  <a:pt x="2522958" y="5423232"/>
                  <a:pt x="2444877" y="5416094"/>
                </a:cubicBezTo>
                <a:cubicBezTo>
                  <a:pt x="2366796" y="5408956"/>
                  <a:pt x="2104768" y="5395479"/>
                  <a:pt x="1997964" y="5416094"/>
                </a:cubicBezTo>
                <a:cubicBezTo>
                  <a:pt x="1891160" y="5436709"/>
                  <a:pt x="1573016" y="5412376"/>
                  <a:pt x="1445895" y="5416094"/>
                </a:cubicBezTo>
                <a:cubicBezTo>
                  <a:pt x="1318774" y="5419812"/>
                  <a:pt x="986443" y="5400529"/>
                  <a:pt x="788670" y="5416094"/>
                </a:cubicBezTo>
                <a:cubicBezTo>
                  <a:pt x="590897" y="5431659"/>
                  <a:pt x="363709" y="5381266"/>
                  <a:pt x="0" y="5416094"/>
                </a:cubicBezTo>
                <a:cubicBezTo>
                  <a:pt x="-22973" y="5218643"/>
                  <a:pt x="-26699" y="5010779"/>
                  <a:pt x="0" y="4630760"/>
                </a:cubicBezTo>
                <a:cubicBezTo>
                  <a:pt x="26699" y="4250741"/>
                  <a:pt x="-15389" y="4196664"/>
                  <a:pt x="0" y="3953749"/>
                </a:cubicBezTo>
                <a:cubicBezTo>
                  <a:pt x="15389" y="3710834"/>
                  <a:pt x="468" y="3611311"/>
                  <a:pt x="0" y="3276737"/>
                </a:cubicBezTo>
                <a:cubicBezTo>
                  <a:pt x="-468" y="2942163"/>
                  <a:pt x="15360" y="2781998"/>
                  <a:pt x="0" y="2599725"/>
                </a:cubicBezTo>
                <a:cubicBezTo>
                  <a:pt x="-15360" y="2417452"/>
                  <a:pt x="14816" y="2100232"/>
                  <a:pt x="0" y="1922713"/>
                </a:cubicBezTo>
                <a:cubicBezTo>
                  <a:pt x="-14816" y="1745194"/>
                  <a:pt x="-24648" y="1604167"/>
                  <a:pt x="0" y="1299863"/>
                </a:cubicBezTo>
                <a:cubicBezTo>
                  <a:pt x="24648" y="995559"/>
                  <a:pt x="2182" y="279525"/>
                  <a:pt x="0" y="0"/>
                </a:cubicBezTo>
                <a:close/>
              </a:path>
            </a:pathLst>
          </a:custGeom>
          <a:noFill/>
          <a:ln w="4762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ตัวแทนเนื้อหา 7">
            <a:extLst>
              <a:ext uri="{FF2B5EF4-FFF2-40B4-BE49-F238E27FC236}">
                <a16:creationId xmlns:a16="http://schemas.microsoft.com/office/drawing/2014/main" id="{F25EAD96-70D8-9985-037B-1D74CAB001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0239160"/>
              </p:ext>
            </p:extLst>
          </p:nvPr>
        </p:nvGraphicFramePr>
        <p:xfrm>
          <a:off x="568927" y="110784"/>
          <a:ext cx="11051097" cy="620971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671578">
                  <a:extLst>
                    <a:ext uri="{9D8B030D-6E8A-4147-A177-3AD203B41FA5}">
                      <a16:colId xmlns:a16="http://schemas.microsoft.com/office/drawing/2014/main" val="122893484"/>
                    </a:ext>
                  </a:extLst>
                </a:gridCol>
                <a:gridCol w="8379519">
                  <a:extLst>
                    <a:ext uri="{9D8B030D-6E8A-4147-A177-3AD203B41FA5}">
                      <a16:colId xmlns:a16="http://schemas.microsoft.com/office/drawing/2014/main" val="546903974"/>
                    </a:ext>
                  </a:extLst>
                </a:gridCol>
              </a:tblGrid>
              <a:tr h="7849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u="none" strike="noStrike" cap="none" spc="0" dirty="0">
                          <a:solidFill>
                            <a:schemeClr val="bg1"/>
                          </a:solidFill>
                          <a:effectLst/>
                        </a:rPr>
                        <a:t>ชื่อโครงการ :</a:t>
                      </a:r>
                    </a:p>
                    <a:p>
                      <a:endParaRPr lang="th-TH" sz="2800" b="1" cap="none" spc="0" dirty="0">
                        <a:solidFill>
                          <a:schemeClr val="bg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144399" marR="111076" marT="111076" marB="111076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u="none" strike="noStrike" cap="none" spc="0" dirty="0">
                          <a:solidFill>
                            <a:schemeClr val="bg1"/>
                          </a:solidFill>
                          <a:effectLst/>
                        </a:rPr>
                        <a:t>โครงการปรับปรุงพื้นที่รอบสถานีรถไฟฟ้าและจัดทำสิ่งอำนวยความสะดวกเพื่อเชื่อมต่อการเดินทาง</a:t>
                      </a:r>
                      <a:endParaRPr lang="th-TH" sz="2800" b="1" cap="none" spc="0" dirty="0">
                        <a:solidFill>
                          <a:schemeClr val="bg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144399" marR="111076" marT="111076" marB="111076" anchor="ctr"/>
                </a:tc>
                <a:extLst>
                  <a:ext uri="{0D108BD9-81ED-4DB2-BD59-A6C34878D82A}">
                    <a16:rowId xmlns:a16="http://schemas.microsoft.com/office/drawing/2014/main" val="1846450178"/>
                  </a:ext>
                </a:extLst>
              </a:tr>
              <a:tr h="7849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หน่วยงานภาครัฐที่เป็นคู่ค้าคู่สัญญา :</a:t>
                      </a:r>
                    </a:p>
                    <a:p>
                      <a:endParaRPr lang="th-TH" sz="2200" b="1" cap="none" spc="0" dirty="0">
                        <a:solidFill>
                          <a:schemeClr val="tx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144399" marR="111076" marT="111076" marB="11107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การรถไฟฟ้าขนส่งมวลชนแห่งประเทศไทย</a:t>
                      </a:r>
                      <a:endParaRPr lang="th-TH" sz="2200" b="1" cap="none" spc="0" dirty="0">
                        <a:solidFill>
                          <a:schemeClr val="tx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144399" marR="111076" marT="111076" marB="111076"/>
                </a:tc>
                <a:extLst>
                  <a:ext uri="{0D108BD9-81ED-4DB2-BD59-A6C34878D82A}">
                    <a16:rowId xmlns:a16="http://schemas.microsoft.com/office/drawing/2014/main" val="1927820362"/>
                  </a:ext>
                </a:extLst>
              </a:tr>
              <a:tr h="7849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ระยะเวลาก่อสร้าง     :</a:t>
                      </a:r>
                    </a:p>
                    <a:p>
                      <a:endParaRPr lang="th-TH" sz="2200" b="1" cap="none" spc="0" dirty="0">
                        <a:solidFill>
                          <a:schemeClr val="tx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144399" marR="111076" marT="111076" marB="11107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720 วัน </a:t>
                      </a:r>
                      <a:endParaRPr lang="th-TH" sz="2200" b="1" cap="none" spc="0" dirty="0">
                        <a:solidFill>
                          <a:schemeClr val="tx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144399" marR="111076" marT="111076" marB="111076"/>
                </a:tc>
                <a:extLst>
                  <a:ext uri="{0D108BD9-81ED-4DB2-BD59-A6C34878D82A}">
                    <a16:rowId xmlns:a16="http://schemas.microsoft.com/office/drawing/2014/main" val="84043952"/>
                  </a:ext>
                </a:extLst>
              </a:tr>
              <a:tr h="7849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สัญญาจ้างเลขที่  :</a:t>
                      </a:r>
                    </a:p>
                    <a:p>
                      <a:endParaRPr lang="th-TH" sz="2200" b="1" cap="none" spc="0" dirty="0">
                        <a:solidFill>
                          <a:schemeClr val="tx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144399" marR="111076" marT="111076" marB="11107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MRTA 2568/2</a:t>
                      </a:r>
                      <a:endParaRPr lang="th-TH" sz="1600" b="0" cap="none" spc="0" dirty="0">
                        <a:solidFill>
                          <a:schemeClr val="tx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144399" marR="111076" marT="111076" marB="111076"/>
                </a:tc>
                <a:extLst>
                  <a:ext uri="{0D108BD9-81ED-4DB2-BD59-A6C34878D82A}">
                    <a16:rowId xmlns:a16="http://schemas.microsoft.com/office/drawing/2014/main" val="336895353"/>
                  </a:ext>
                </a:extLst>
              </a:tr>
              <a:tr h="10441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ขอบเขต/ที่ตั้งโครงการ :</a:t>
                      </a:r>
                    </a:p>
                    <a:p>
                      <a:endParaRPr lang="th-TH" sz="2200" b="1" cap="none" spc="0" dirty="0">
                        <a:solidFill>
                          <a:schemeClr val="tx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144399" marR="111076" marT="111076" marB="111076"/>
                </a:tc>
                <a:tc>
                  <a:txBody>
                    <a:bodyPr/>
                    <a:lstStyle/>
                    <a:p>
                      <a:r>
                        <a:rPr lang="th-TH" sz="2200" b="1" cap="none" spc="0" dirty="0">
                          <a:solidFill>
                            <a:schemeClr val="tx1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ปรับปรุงพื้นที่และก่อสร้างอาคารอเนกประสงค์บริเวณริมถนนพระราม 9 ขนาดพื้นที่ ประมาณ 8 ไร่ ประกอบด้วยอาคารอเนกประสงค์ 7 อาคาร พื้นที่อาคาร 8</a:t>
                      </a:r>
                      <a:r>
                        <a:rPr lang="en-US" sz="2200" b="1" cap="none" spc="0" dirty="0">
                          <a:solidFill>
                            <a:schemeClr val="tx1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,437 </a:t>
                      </a:r>
                      <a:r>
                        <a:rPr lang="th-TH" sz="2200" b="1" cap="none" spc="0" dirty="0">
                          <a:solidFill>
                            <a:schemeClr val="tx1"/>
                          </a:solidFill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ตารางเมตร โดยจะเป็นพื้นที่สำหรับอำนวยความสะดวกแก่ผู้ใช้บริการโครงการรถไฟฟ้าในการเชื่อมต่อและเปลี่ยนถ่ายการเดินทาง</a:t>
                      </a:r>
                    </a:p>
                  </a:txBody>
                  <a:tcPr marL="144399" marR="111076" marT="111076" marB="111076"/>
                </a:tc>
                <a:extLst>
                  <a:ext uri="{0D108BD9-81ED-4DB2-BD59-A6C34878D82A}">
                    <a16:rowId xmlns:a16="http://schemas.microsoft.com/office/drawing/2014/main" val="2828874602"/>
                  </a:ext>
                </a:extLst>
              </a:tr>
              <a:tr h="7849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b="1" u="none" strike="noStrike" cap="none" spc="0" dirty="0">
                          <a:solidFill>
                            <a:schemeClr val="tx1"/>
                          </a:solidFill>
                          <a:effectLst/>
                        </a:rPr>
                        <a:t>งบประมาณก่อสร้าง  :</a:t>
                      </a:r>
                    </a:p>
                    <a:p>
                      <a:endParaRPr lang="th-TH" sz="2200" b="1" cap="none" spc="0" dirty="0">
                        <a:solidFill>
                          <a:schemeClr val="tx1"/>
                        </a:solidFill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144399" marR="111076" marT="111076" marB="111076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 New" panose="020B0500040200020003" pitchFamily="34" charset="-34"/>
                          <a:cs typeface="TH Sarabun New" panose="020B0500040200020003" pitchFamily="34" charset="-34"/>
                        </a:rPr>
                        <a:t>186,999,956.00 บาท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1026325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4903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0546A374-AACA-8BFC-C8E3-A2F2A6135D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ตาราง 1">
            <a:extLst>
              <a:ext uri="{FF2B5EF4-FFF2-40B4-BE49-F238E27FC236}">
                <a16:creationId xmlns:a16="http://schemas.microsoft.com/office/drawing/2014/main" id="{ED6BF310-5632-F975-C0BD-00269F9820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91517"/>
              </p:ext>
            </p:extLst>
          </p:nvPr>
        </p:nvGraphicFramePr>
        <p:xfrm>
          <a:off x="1415213" y="122845"/>
          <a:ext cx="7202419" cy="4937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02419">
                  <a:extLst>
                    <a:ext uri="{9D8B030D-6E8A-4147-A177-3AD203B41FA5}">
                      <a16:colId xmlns:a16="http://schemas.microsoft.com/office/drawing/2014/main" val="4037313051"/>
                    </a:ext>
                  </a:extLst>
                </a:gridCol>
              </a:tblGrid>
              <a:tr h="493724"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u="none" strike="noStrike" dirty="0">
                          <a:effectLst/>
                        </a:rPr>
                        <a:t> 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 New" panose="020B0500040200020003" pitchFamily="34" charset="-34"/>
                        <a:cs typeface="TH Sarabun New" panose="020B0500040200020003" pitchFamily="34" charset="-34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88941154"/>
                  </a:ext>
                </a:extLst>
              </a:tr>
            </a:tbl>
          </a:graphicData>
        </a:graphic>
      </p:graphicFrame>
      <p:pic>
        <p:nvPicPr>
          <p:cNvPr id="1025" name="Picture 1">
            <a:extLst>
              <a:ext uri="{FF2B5EF4-FFF2-40B4-BE49-F238E27FC236}">
                <a16:creationId xmlns:a16="http://schemas.microsoft.com/office/drawing/2014/main" id="{30937A9B-4A9C-0C5D-C9F7-4AD9AAAB3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214" y="122845"/>
            <a:ext cx="9814260" cy="6612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3401207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58</TotalTime>
  <Words>103</Words>
  <Application>Microsoft Office PowerPoint</Application>
  <PresentationFormat>แบบจอกว้าง</PresentationFormat>
  <Paragraphs>13</Paragraphs>
  <Slides>2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TH Sarabun New</vt:lpstr>
      <vt:lpstr>ธีมของ Office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อ้น สระหลวง</dc:creator>
  <cp:lastModifiedBy>อ้น สระหลวง</cp:lastModifiedBy>
  <cp:revision>4</cp:revision>
  <cp:lastPrinted>2025-05-22T08:37:41Z</cp:lastPrinted>
  <dcterms:created xsi:type="dcterms:W3CDTF">2025-05-22T07:27:48Z</dcterms:created>
  <dcterms:modified xsi:type="dcterms:W3CDTF">2025-05-22T08:42:15Z</dcterms:modified>
</cp:coreProperties>
</file>