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สไตล์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202B0CA-FC54-4496-8BCA-5EF66A818D29}" styleName="สไตล์สีเข้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สไตล์สีปานกลาง 1 - เน้น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ไม่มีสไตล์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>
        <p:scale>
          <a:sx n="43" d="100"/>
          <a:sy n="43" d="100"/>
        </p:scale>
        <p:origin x="1906" y="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2D77B-CD40-43A1-9641-6F1910FECAEC}" type="datetimeFigureOut">
              <a:rPr lang="th-TH" smtClean="0"/>
              <a:t>21/05/69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CD8A3-311A-4BF6-969E-60C07C7D9DE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3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>
          <a:xfrm>
            <a:off x="1438275" y="1173163"/>
            <a:ext cx="4225925" cy="3168650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9CD8A3-311A-4BF6-969E-60C07C7D9DE8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67888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21/05/69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53782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21/05/69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92467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21/05/69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0650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21/05/69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34242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21/05/69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4067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21/05/69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65766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21/05/69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043054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21/05/69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97351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21/05/69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90857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21/05/69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19086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21/05/69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19397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21/05/69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64987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21/05/69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5906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21/05/69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9941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21/05/69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25486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21/05/69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91679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34608-2019-4179-AC64-500EC2B094C9}" type="datetimeFigureOut">
              <a:rPr lang="th-TH" smtClean="0"/>
              <a:t>21/05/69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76286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  <p:sldLayoutId id="2147483788" r:id="rId13"/>
    <p:sldLayoutId id="2147483789" r:id="rId14"/>
    <p:sldLayoutId id="2147483790" r:id="rId15"/>
    <p:sldLayoutId id="214748379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7F4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reenBar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5E20"/>
          </a:solidFill>
          <a:ln>
            <a:noFill/>
          </a:ln>
        </p:spPr>
        <p:txBody>
          <a:bodyPr lIns="457200" tIns="180000" rIns="457200" bIns="180000" anchor="ctr"/>
          <a:lstStyle/>
          <a:p>
            <a:pPr algn="l"/>
            <a:r>
              <a:rPr lang="th-TH" sz="3200" b="1">
                <a:solidFill>
                  <a:srgbClr val="FFFF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รายละเอียดโครงการ</a:t>
            </a:r>
          </a:p>
        </p:txBody>
      </p:sp>
      <p:graphicFrame>
        <p:nvGraphicFramePr>
          <p:cNvPr id="8" name="ตัวแทนเนื้อหา 7">
            <a:extLst>
              <a:ext uri="{FF2B5EF4-FFF2-40B4-BE49-F238E27FC236}">
                <a16:creationId xmlns:a16="http://schemas.microsoft.com/office/drawing/2014/main" id="{F25EAD96-70D8-9985-037B-1D74CAB001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2034881"/>
              </p:ext>
            </p:extLst>
          </p:nvPr>
        </p:nvGraphicFramePr>
        <p:xfrm>
          <a:off x="381000" y="1066800"/>
          <a:ext cx="8382000" cy="548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122893484"/>
                    </a:ext>
                  </a:extLst>
                </a:gridCol>
                <a:gridCol w="5862000">
                  <a:extLst>
                    <a:ext uri="{9D8B030D-6E8A-4147-A177-3AD203B41FA5}">
                      <a16:colId xmlns:a16="http://schemas.microsoft.com/office/drawing/2014/main" val="546903974"/>
                    </a:ext>
                  </a:extLst>
                </a:gridCol>
              </a:tblGrid>
              <a:tr h="640000">
                <a:tc gridSpan="2">
                  <a:txBody>
                    <a:bodyPr/>
                    <a:lstStyle/>
                    <a:p>
                      <a:pPr algn="l"/>
                      <a:r>
                        <a:rPr lang="th-TH" sz="2200" b="1">
                          <a:solidFill>
                            <a:srgbClr val="FFFFFF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ก่อสร้างทางแนวใหม่ ทางหลวงหมายเลข 425 สายทางเลี่ยงเมืองหาดใหญ่ (ด้านตะวันออก)</a:t>
                      </a:r>
                    </a:p>
                  </a:txBody>
                  <a:tcPr marL="144000" marR="108000" marT="72000" marB="72000" anchor="ctr">
                    <a:lnB w="19050" cap="flat" cmpd="sng" algn="ctr">
                      <a:solidFill>
                        <a:srgbClr val="1B5E20"/>
                      </a:solidFill>
                    </a:lnB>
                    <a:solidFill>
                      <a:srgbClr val="2E7D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450178"/>
                  </a:ext>
                </a:extLst>
              </a:tr>
              <a:tr h="520000">
                <a:tc>
                  <a:txBody>
                    <a:bodyPr/>
                    <a:lstStyle/>
                    <a:p>
                      <a:pPr algn="l"/>
                      <a:r>
                        <a:rPr lang="th-TH" sz="1800" b="1">
                          <a:solidFill>
                            <a:srgbClr val="1B5E2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หน่วยงานคู่สัญญา</a:t>
                      </a:r>
                    </a:p>
                  </a:txBody>
                  <a:tcPr marL="144000" marR="72000" marT="54000" marB="54000" anchor="ctr">
                    <a:lnT w="19050" cap="flat" cmpd="sng" algn="ctr">
                      <a:solidFill>
                        <a:srgbClr val="1B5E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E6C9"/>
                      </a:solidFill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800" b="0">
                          <a:solidFill>
                            <a:srgbClr val="333333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สำนักก่อสร้างทางที่ 1 กรมทางหลวง</a:t>
                      </a:r>
                    </a:p>
                  </a:txBody>
                  <a:tcPr marL="144000" marR="108000" marT="54000" marB="54000" anchor="ctr">
                    <a:lnB w="9525" cap="flat" cmpd="sng" algn="ctr">
                      <a:solidFill>
                        <a:srgbClr val="C8E6C9"/>
                      </a:solidFill>
                    </a:lnB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820362"/>
                  </a:ext>
                </a:extLst>
              </a:tr>
              <a:tr h="520000">
                <a:tc>
                  <a:txBody>
                    <a:bodyPr/>
                    <a:lstStyle/>
                    <a:p>
                      <a:pPr algn="l"/>
                      <a:r>
                        <a:rPr lang="th-TH" sz="1800" b="1">
                          <a:solidFill>
                            <a:srgbClr val="1B5E2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ระยะเวลาก่อสร้าง</a:t>
                      </a:r>
                    </a:p>
                  </a:txBody>
                  <a:tcPr marL="144000" marR="72000" marT="54000" marB="54000" anchor="ctr">
                    <a:lnT w="9525" cap="flat" cmpd="sng" algn="ctr">
                      <a:solidFill>
                        <a:srgbClr val="C8E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DFC8"/>
                      </a:solidFill>
                    </a:lnB>
                    <a:solidFill>
                      <a:srgbClr val="FFF8E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800" b="0">
                          <a:solidFill>
                            <a:srgbClr val="333333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1,080 วัน</a:t>
                      </a:r>
                    </a:p>
                  </a:txBody>
                  <a:tcPr marL="144000" marR="108000" marT="54000" marB="54000" anchor="ctr">
                    <a:lnT w="9525" cap="flat" cmpd="sng" algn="ctr">
                      <a:solidFill>
                        <a:srgbClr val="C8E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DFC8"/>
                      </a:solidFill>
                    </a:lnB>
                    <a:solidFill>
                      <a:srgbClr val="FFF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43952"/>
                  </a:ext>
                </a:extLst>
              </a:tr>
              <a:tr h="520000">
                <a:tc>
                  <a:txBody>
                    <a:bodyPr/>
                    <a:lstStyle/>
                    <a:p>
                      <a:pPr algn="l"/>
                      <a:r>
                        <a:rPr lang="th-TH" sz="1800" b="1">
                          <a:solidFill>
                            <a:srgbClr val="1B5E2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สัญญาจ้างเลขที่</a:t>
                      </a:r>
                    </a:p>
                  </a:txBody>
                  <a:tcPr marL="144000" marR="72000" marT="54000" marB="54000" anchor="ctr">
                    <a:lnT w="9525" cap="flat" cmpd="sng" algn="ctr">
                      <a:solidFill>
                        <a:srgbClr val="E8DF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E6C9"/>
                      </a:solidFill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800" b="0">
                          <a:solidFill>
                            <a:srgbClr val="333333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สท.1/11/2567</a:t>
                      </a:r>
                    </a:p>
                  </a:txBody>
                  <a:tcPr marL="144000" marR="108000" marT="54000" marB="54000" anchor="ctr">
                    <a:lnT w="9525" cap="flat" cmpd="sng" algn="ctr">
                      <a:solidFill>
                        <a:srgbClr val="E8DF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8E6C9"/>
                      </a:solidFill>
                    </a:lnB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95353"/>
                  </a:ext>
                </a:extLst>
              </a:tr>
              <a:tr h="2640000">
                <a:tc>
                  <a:txBody>
                    <a:bodyPr/>
                    <a:lstStyle/>
                    <a:p>
                      <a:pPr algn="l"/>
                      <a:r>
                        <a:rPr lang="th-TH" sz="1800" b="1">
                          <a:solidFill>
                            <a:srgbClr val="1B5E2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ขอบเขต/ที่ตั้งโครงการ</a:t>
                      </a:r>
                    </a:p>
                  </a:txBody>
                  <a:tcPr marL="144000" marR="72000" marT="72000" marB="54000">
                    <a:lnT w="9525" cap="flat" cmpd="sng" algn="ctr">
                      <a:solidFill>
                        <a:srgbClr val="C8E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DFC8"/>
                      </a:solidFill>
                    </a:lnB>
                    <a:solidFill>
                      <a:srgbClr val="FFF8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</a:pPr>
                      <a:r>
                        <a:rPr lang="th-TH" sz="1500" b="0">
                          <a:solidFill>
                            <a:srgbClr val="444444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มาตรฐานทางชั้นพิเศษ 4 ช่องจราจร โดยทำการทางแนวใหม่ (ด้านขวาทาง) ขนาด 4 ช่องจราจร (ไปกลับข้างละ 2 ช่องจราจร) ผิวทางเป็น </a:t>
                      </a:r>
                      <a:r>
                        <a:rPr lang="en-US" sz="1500" b="0">
                          <a:solidFill>
                            <a:srgbClr val="444444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Jointed Reinforced Pavement (JRCP) </a:t>
                      </a:r>
                      <a:r>
                        <a:rPr lang="th-TH" sz="1500" b="0">
                          <a:solidFill>
                            <a:srgbClr val="444444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หนา 25 ซม. รองผิวทางเป็น </a:t>
                      </a:r>
                      <a:r>
                        <a:rPr lang="en-US" sz="1500" b="0">
                          <a:solidFill>
                            <a:srgbClr val="444444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Sand Cushion </a:t>
                      </a:r>
                      <a:r>
                        <a:rPr lang="th-TH" sz="1500" b="0">
                          <a:solidFill>
                            <a:srgbClr val="444444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หนา 10 ซม. ผิวจราจรกว้างช่องละ 3.50 ม. ไหล่ทางชนิดเดียวกับผิวทาง ด้านนอกกว้าง 2.50 ม. ด้านในกว้าง 1.50 ม. มีเกาะกลางแบบ </a:t>
                      </a:r>
                      <a:r>
                        <a:rPr lang="en-US" sz="1500" b="0">
                          <a:solidFill>
                            <a:srgbClr val="444444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Depressed Median </a:t>
                      </a:r>
                      <a:r>
                        <a:rPr lang="th-TH" sz="1500" b="0">
                          <a:solidFill>
                            <a:srgbClr val="444444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และบริเวณจุดเชื่อมต่อกับถนนเดิมก่อสร้าง </a:t>
                      </a:r>
                      <a:r>
                        <a:rPr lang="en-US" sz="1500" b="0">
                          <a:solidFill>
                            <a:srgbClr val="444444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Auxiliary Lane </a:t>
                      </a:r>
                      <a:r>
                        <a:rPr lang="th-TH" sz="1500" b="0">
                          <a:solidFill>
                            <a:srgbClr val="444444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และบริเวณส่วนขยายบนทางหลวงหมายเลข 4 ก่อสร้างเพิ่มประสิทธิภาพข้างละ 2 ช่องจราจร ผิวทางเป็น </a:t>
                      </a:r>
                      <a:r>
                        <a:rPr lang="en-US" sz="1500" b="0">
                          <a:solidFill>
                            <a:srgbClr val="444444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JRCP </a:t>
                      </a:r>
                      <a:r>
                        <a:rPr lang="th-TH" sz="1500" b="0">
                          <a:solidFill>
                            <a:srgbClr val="444444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หนา 25 ซม. รองผิวทาง </a:t>
                      </a:r>
                      <a:r>
                        <a:rPr lang="en-US" sz="1500" b="0">
                          <a:solidFill>
                            <a:srgbClr val="444444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Sand Cushion </a:t>
                      </a:r>
                      <a:r>
                        <a:rPr lang="th-TH" sz="1500" b="0">
                          <a:solidFill>
                            <a:srgbClr val="444444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หนา 10 ซม. ผิวจราจรกว้างช่องละ 3.50 ม. ไหล่ทางด้านนอกกว้าง 2.50-3.00 ม. มีเกาะกลางแบบ </a:t>
                      </a:r>
                      <a:r>
                        <a:rPr lang="en-US" sz="1500" b="0">
                          <a:solidFill>
                            <a:srgbClr val="444444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Barrier Median </a:t>
                      </a:r>
                      <a:r>
                        <a:rPr lang="th-TH" sz="1500" b="0">
                          <a:solidFill>
                            <a:srgbClr val="444444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และบางช่วงก่อสร้าง </a:t>
                      </a:r>
                      <a:r>
                        <a:rPr lang="en-US" sz="1500" b="0">
                          <a:solidFill>
                            <a:srgbClr val="444444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Sidewalk </a:t>
                      </a:r>
                      <a:r>
                        <a:rPr lang="th-TH" sz="1500" b="0">
                          <a:solidFill>
                            <a:srgbClr val="444444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กว้างข้างละ 3.45 ม. รวมงานติดตั้งไฟฟ้าแสงสว่างและไฟกระพริบบนทางหลวง เส้นทางสายนี้อยู่ในอำเภอหาดใหญ่ และอำเภอคลองหอยโข่ง จังหวัดสงขลา</a:t>
                      </a:r>
                    </a:p>
                  </a:txBody>
                  <a:tcPr marL="144000" marR="108000" marT="72000" marB="54000">
                    <a:lnT w="9525" cap="flat" cmpd="sng" algn="ctr">
                      <a:solidFill>
                        <a:srgbClr val="C8E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DFC8"/>
                      </a:solidFill>
                    </a:lnB>
                    <a:solidFill>
                      <a:srgbClr val="FFF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874602"/>
                  </a:ext>
                </a:extLst>
              </a:tr>
              <a:tr h="640000">
                <a:tc>
                  <a:txBody>
                    <a:bodyPr/>
                    <a:lstStyle/>
                    <a:p>
                      <a:pPr algn="l"/>
                      <a:r>
                        <a:rPr lang="th-TH" sz="1800" b="1">
                          <a:solidFill>
                            <a:srgbClr val="1B5E2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งบประมาณก่อสร้าง</a:t>
                      </a:r>
                    </a:p>
                  </a:txBody>
                  <a:tcPr marL="144000" marR="72000" marT="54000" marB="54000" anchor="ctr">
                    <a:lnT w="9525" cap="flat" cmpd="sng" algn="ctr">
                      <a:solidFill>
                        <a:srgbClr val="E8DF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400" b="1">
                          <a:solidFill>
                            <a:srgbClr val="1B5E2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699,679,900.00 บาท</a:t>
                      </a:r>
                    </a:p>
                  </a:txBody>
                  <a:tcPr marL="144000" marR="108000" marT="54000" marB="54000" anchor="ctr">
                    <a:lnT w="9525" cap="flat" cmpd="sng" algn="ctr">
                      <a:solidFill>
                        <a:srgbClr val="E8DF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632519"/>
                  </a:ext>
                </a:extLst>
              </a:tr>
            </a:tbl>
          </a:graphicData>
        </a:graphic>
      </p:graphicFrame>
      <p:sp>
        <p:nvSpPr>
          <p:cNvPr id="11" name="BottomBar"/>
          <p:cNvSpPr/>
          <p:nvPr/>
        </p:nvSpPr>
        <p:spPr>
          <a:xfrm>
            <a:off x="0" y="6700000"/>
            <a:ext cx="9144000" cy="15800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94903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546A374-AACA-8BFC-C8E3-A2F2A6135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0D33858B-43DC-E56B-BB89-D63C37BCB1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" y="0"/>
            <a:ext cx="91419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401207"/>
      </p:ext>
    </p:extLst>
  </p:cSld>
  <p:clrMapOvr>
    <a:masterClrMapping/>
  </p:clrMapOvr>
</p:sld>
</file>

<file path=ppt/theme/theme1.xml><?xml version="1.0" encoding="utf-8"?>
<a:theme xmlns:a="http://schemas.openxmlformats.org/drawingml/2006/main" name="เหลี่ยมเพชร">
  <a:themeElements>
    <a:clrScheme name="น้ำเงิน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เหลี่ยมเพชร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182</TotalTime>
  <Words>224</Words>
  <Application>Microsoft Office PowerPoint</Application>
  <PresentationFormat>นำเสนอทางหน้าจอ (4:3)</PresentationFormat>
  <Paragraphs>13</Paragraphs>
  <Slides>2</Slides>
  <Notes>1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</vt:i4>
      </vt:variant>
    </vt:vector>
  </HeadingPairs>
  <TitlesOfParts>
    <vt:vector size="8" baseType="lpstr">
      <vt:lpstr>Aptos</vt:lpstr>
      <vt:lpstr>Arial</vt:lpstr>
      <vt:lpstr>Candara</vt:lpstr>
      <vt:lpstr>TH SarabunPSK</vt:lpstr>
      <vt:lpstr>Wingdings 3</vt:lpstr>
      <vt:lpstr>เหลี่ยมเพชร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อ้น สระหลวง</dc:creator>
  <cp:lastModifiedBy>อ้น สระหลวง</cp:lastModifiedBy>
  <cp:revision>12</cp:revision>
  <cp:lastPrinted>2025-05-22T09:26:26Z</cp:lastPrinted>
  <dcterms:created xsi:type="dcterms:W3CDTF">2025-05-22T07:27:48Z</dcterms:created>
  <dcterms:modified xsi:type="dcterms:W3CDTF">2026-05-21T06:59:59Z</dcterms:modified>
</cp:coreProperties>
</file>